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_rels/notesSlide1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8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2193587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D1BF25BE-CEFC-4917-B593-D04616B3C693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E0919746-5D48-4BF6-8FFF-DAEE72C8E9B2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07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E48FB686-7EBF-46C3-B277-E0AADB3B6B6F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22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747170ED-6E36-422E-80F8-9B9938C5F74A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25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93108DBE-67D6-48BE-9A3D-976149F1BB5C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28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3FDCCB45-E19F-49AD-9B71-E69036C14792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31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9089A5F8-F588-47B8-9EC3-BDCFD87713BF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34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22563BAE-34C9-4D33-9B63-2C6111D441EB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37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117EA661-4FFD-4786-8996-CE2E46BFDBEE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40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F8860B46-C43C-4326-A531-975BEE38CAFA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43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5B2BD2A2-4A43-4AA3-B33A-D1B9B39A98A9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46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FC8B6DFC-9294-4E86-89C4-B0E6B34A6018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49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46681201-C28A-4439-B45B-0F12D7EB05B5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10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291E5D1B-449C-4CCB-AEE1-8B2E4193EA8A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52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29ABD204-8A16-40FC-8CC9-353B6558FB20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55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9EAB6AF7-E142-4495-B81E-2631B9EBEAAE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13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C72268E7-406D-4A65-8E0D-89FD7715EFC8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16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4278240" y="10156680"/>
            <a:ext cx="3264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87332CC7-64F1-48CD-82DC-9FE0DEBC19DE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480" cy="4007880"/>
          </a:xfrm>
          <a:prstGeom prst="rect">
            <a:avLst/>
          </a:prstGeom>
        </p:spPr>
      </p:sp>
      <p:sp>
        <p:nvSpPr>
          <p:cNvPr id="219" name="CustomShape 3"/>
          <p:cNvSpPr/>
          <p:nvPr/>
        </p:nvSpPr>
        <p:spPr>
          <a:xfrm>
            <a:off x="755640" y="5078520"/>
            <a:ext cx="6047640" cy="481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1" descr=""/>
          <p:cNvPicPr/>
          <p:nvPr/>
        </p:nvPicPr>
        <p:blipFill>
          <a:blip r:embed="rId2"/>
          <a:stretch/>
        </p:blipFill>
        <p:spPr>
          <a:xfrm>
            <a:off x="10423440" y="52560"/>
            <a:ext cx="1647000" cy="589680"/>
          </a:xfrm>
          <a:prstGeom prst="rect">
            <a:avLst/>
          </a:prstGeom>
          <a:ln>
            <a:noFill/>
          </a:ln>
        </p:spPr>
      </p:pic>
      <p:sp>
        <p:nvSpPr>
          <p:cNvPr id="1" name="Line 1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Picture 3" descr=""/>
          <p:cNvPicPr/>
          <p:nvPr/>
        </p:nvPicPr>
        <p:blipFill>
          <a:blip r:embed="rId3"/>
          <a:stretch/>
        </p:blipFill>
        <p:spPr>
          <a:xfrm>
            <a:off x="10423440" y="52560"/>
            <a:ext cx="1647000" cy="589680"/>
          </a:xfrm>
          <a:prstGeom prst="rect">
            <a:avLst/>
          </a:prstGeom>
          <a:ln>
            <a:noFill/>
          </a:ln>
        </p:spPr>
      </p:pic>
      <p:sp>
        <p:nvSpPr>
          <p:cNvPr id="3" name="Line 2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Line 3"/>
          <p:cNvSpPr/>
          <p:nvPr/>
        </p:nvSpPr>
        <p:spPr>
          <a:xfrm>
            <a:off x="4894200" y="4236840"/>
            <a:ext cx="2401920" cy="7920"/>
          </a:xfrm>
          <a:prstGeom prst="line">
            <a:avLst/>
          </a:prstGeom>
          <a:ln w="572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Line 4"/>
          <p:cNvSpPr/>
          <p:nvPr/>
        </p:nvSpPr>
        <p:spPr>
          <a:xfrm>
            <a:off x="4894200" y="4236840"/>
            <a:ext cx="2401920" cy="7920"/>
          </a:xfrm>
          <a:prstGeom prst="line">
            <a:avLst/>
          </a:prstGeom>
          <a:ln w="572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1" descr=""/>
          <p:cNvPicPr/>
          <p:nvPr/>
        </p:nvPicPr>
        <p:blipFill>
          <a:blip r:embed="rId2"/>
          <a:stretch/>
        </p:blipFill>
        <p:spPr>
          <a:xfrm>
            <a:off x="10423440" y="52560"/>
            <a:ext cx="1647000" cy="589680"/>
          </a:xfrm>
          <a:prstGeom prst="rect">
            <a:avLst/>
          </a:prstGeom>
          <a:ln>
            <a:noFill/>
          </a:ln>
        </p:spPr>
      </p:pic>
      <p:sp>
        <p:nvSpPr>
          <p:cNvPr id="45" name="Line 1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46" name="Picture 3" descr=""/>
          <p:cNvPicPr/>
          <p:nvPr/>
        </p:nvPicPr>
        <p:blipFill>
          <a:blip r:embed="rId3"/>
          <a:stretch/>
        </p:blipFill>
        <p:spPr>
          <a:xfrm>
            <a:off x="10423440" y="52560"/>
            <a:ext cx="1647000" cy="589680"/>
          </a:xfrm>
          <a:prstGeom prst="rect">
            <a:avLst/>
          </a:prstGeom>
          <a:ln>
            <a:noFill/>
          </a:ln>
        </p:spPr>
      </p:pic>
      <p:sp>
        <p:nvSpPr>
          <p:cNvPr id="47" name="Line 2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1" descr=""/>
          <p:cNvPicPr/>
          <p:nvPr/>
        </p:nvPicPr>
        <p:blipFill>
          <a:blip r:embed="rId2"/>
          <a:stretch/>
        </p:blipFill>
        <p:spPr>
          <a:xfrm>
            <a:off x="10423440" y="52560"/>
            <a:ext cx="1647000" cy="589680"/>
          </a:xfrm>
          <a:prstGeom prst="rect">
            <a:avLst/>
          </a:prstGeom>
          <a:ln>
            <a:noFill/>
          </a:ln>
        </p:spPr>
      </p:pic>
      <p:sp>
        <p:nvSpPr>
          <p:cNvPr id="87" name="Line 1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Picture 3" descr=""/>
          <p:cNvPicPr/>
          <p:nvPr/>
        </p:nvPicPr>
        <p:blipFill>
          <a:blip r:embed="rId3"/>
          <a:stretch/>
        </p:blipFill>
        <p:spPr>
          <a:xfrm>
            <a:off x="10423440" y="52560"/>
            <a:ext cx="1647000" cy="589680"/>
          </a:xfrm>
          <a:prstGeom prst="rect">
            <a:avLst/>
          </a:prstGeom>
          <a:ln>
            <a:noFill/>
          </a:ln>
        </p:spPr>
      </p:pic>
      <p:sp>
        <p:nvSpPr>
          <p:cNvPr id="89" name="Line 2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1523880" y="1406520"/>
            <a:ext cx="9143280" cy="238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6600" spc="-1" strike="noStrike">
                <a:solidFill>
                  <a:srgbClr val="bf9000"/>
                </a:solidFill>
                <a:latin typeface="Calibri"/>
                <a:ea typeface="DejaVu Sans"/>
              </a:rPr>
              <a:t> </a:t>
            </a:r>
            <a:r>
              <a:rPr b="1" lang="en-US" sz="6600" spc="-1" strike="noStrike">
                <a:solidFill>
                  <a:srgbClr val="bf9000"/>
                </a:solidFill>
                <a:latin typeface="Calibri"/>
                <a:ea typeface="DejaVu Sans"/>
              </a:rPr>
              <a:t>Brief Introduction to C Internals </a:t>
            </a:r>
            <a:endParaRPr b="0" lang="en-IN" sz="6600" spc="-1" strike="noStrike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1523880" y="4481640"/>
            <a:ext cx="9208440" cy="114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200" spc="-1" strike="noStrike">
                <a:solidFill>
                  <a:srgbClr val="ed7d31"/>
                </a:solidFill>
                <a:latin typeface="Arial"/>
                <a:ea typeface="DejaVu Sans"/>
              </a:rPr>
              <a:t>Organised &amp; Supported by </a:t>
            </a:r>
            <a:r>
              <a:rPr b="1" lang="en-IN" sz="3200" spc="-1" strike="noStrike">
                <a:solidFill>
                  <a:srgbClr val="ed7d31"/>
                </a:solidFill>
                <a:latin typeface="Arial"/>
                <a:ea typeface="DejaVu Sans"/>
              </a:rPr>
              <a:t>RuggedBOARD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36" name="TextShape 3"/>
          <p:cNvSpPr txBox="1"/>
          <p:nvPr/>
        </p:nvSpPr>
        <p:spPr>
          <a:xfrm>
            <a:off x="609480" y="273600"/>
            <a:ext cx="10973520" cy="114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7" name="TextShape 4"/>
          <p:cNvSpPr txBox="1"/>
          <p:nvPr/>
        </p:nvSpPr>
        <p:spPr>
          <a:xfrm>
            <a:off x="609480" y="1604520"/>
            <a:ext cx="10973520" cy="3977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0" y="54000"/>
            <a:ext cx="1008000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2"/>
          <p:cNvSpPr/>
          <p:nvPr/>
        </p:nvSpPr>
        <p:spPr>
          <a:xfrm>
            <a:off x="142920" y="0"/>
            <a:ext cx="9287280" cy="70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Compiling and Running “Hello world “ example</a:t>
            </a:r>
            <a:r>
              <a:rPr b="1" lang="en-IN" sz="3200" spc="-1" strike="noStrike">
                <a:solidFill>
                  <a:srgbClr val="000000"/>
                </a:solidFill>
                <a:latin typeface="Ubuntu"/>
                <a:ea typeface="DejaVu Sans"/>
              </a:rPr>
              <a:t> </a:t>
            </a:r>
            <a:endParaRPr b="0" lang="en-IN" sz="3200" spc="-1" strike="noStrike">
              <a:latin typeface="Arial"/>
            </a:endParaRPr>
          </a:p>
        </p:txBody>
      </p:sp>
      <p:grpSp>
        <p:nvGrpSpPr>
          <p:cNvPr id="164" name="Group 3"/>
          <p:cNvGrpSpPr/>
          <p:nvPr/>
        </p:nvGrpSpPr>
        <p:grpSpPr>
          <a:xfrm>
            <a:off x="1998000" y="1343160"/>
            <a:ext cx="6237000" cy="4396680"/>
            <a:chOff x="1998000" y="1343160"/>
            <a:chExt cx="6237000" cy="4396680"/>
          </a:xfrm>
        </p:grpSpPr>
        <p:sp>
          <p:nvSpPr>
            <p:cNvPr id="165" name="CustomShape 4"/>
            <p:cNvSpPr/>
            <p:nvPr/>
          </p:nvSpPr>
          <p:spPr>
            <a:xfrm>
              <a:off x="1998000" y="1343160"/>
              <a:ext cx="6237000" cy="4396680"/>
            </a:xfrm>
            <a:prstGeom prst="rect">
              <a:avLst/>
            </a:prstGeom>
            <a:solidFill>
              <a:srgbClr val="ffffff"/>
            </a:solidFill>
            <a:ln w="25560">
              <a:solidFill>
                <a:srgbClr val="00cc99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noAutofit/>
            </a:bodyPr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18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  <a:ea typeface="DejaVu Sans"/>
                </a:rPr>
                <a:t>#include &lt;stdio.h&gt;  //Header 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  <a:ea typeface="DejaVu Sans"/>
                </a:rPr>
                <a:t>Int main()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  <a:ea typeface="DejaVu Sans"/>
                </a:rPr>
                <a:t>{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  <a:ea typeface="DejaVu Sans"/>
                </a:rPr>
                <a:t>     </a:t>
              </a:r>
              <a:r>
                <a:rPr b="0" lang="en-IN" sz="2000" spc="-1" strike="noStrike">
                  <a:solidFill>
                    <a:srgbClr val="0070c0"/>
                  </a:solidFill>
                  <a:latin typeface="Calibri"/>
                  <a:ea typeface="DejaVu Sans"/>
                </a:rPr>
                <a:t>printf("Hello World!\n");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  <a:ea typeface="DejaVu Sans"/>
                </a:rPr>
                <a:t>}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1" lang="en-IN" sz="2800" spc="-1" strike="noStrike">
                  <a:solidFill>
                    <a:srgbClr val="ff0000"/>
                  </a:solidFill>
                  <a:highlight>
                    <a:srgbClr val="ffff00"/>
                  </a:highlight>
                  <a:latin typeface="Arial"/>
                  <a:ea typeface="DejaVu Sans"/>
                </a:rPr>
                <a:t>Compiling and Running on Linux:</a:t>
              </a:r>
              <a:endParaRPr b="0" lang="en-IN" sz="28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28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2800" spc="-1" strike="noStrike">
                <a:latin typeface="Arial"/>
              </a:endParaRPr>
            </a:p>
          </p:txBody>
        </p:sp>
        <p:sp>
          <p:nvSpPr>
            <p:cNvPr id="166" name="CustomShape 5"/>
            <p:cNvSpPr/>
            <p:nvPr/>
          </p:nvSpPr>
          <p:spPr>
            <a:xfrm>
              <a:off x="2349720" y="4181400"/>
              <a:ext cx="4665600" cy="1240920"/>
            </a:xfrm>
            <a:prstGeom prst="rect">
              <a:avLst/>
            </a:prstGeom>
            <a:solidFill>
              <a:srgbClr val="ffffff"/>
            </a:solidFill>
            <a:ln w="25560">
              <a:solidFill>
                <a:srgbClr val="00cc99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noAutofit/>
            </a:bodyPr>
            <a:p>
              <a:pPr algn="just"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1" lang="en-IN" sz="2000" spc="-1" strike="noStrike">
                  <a:solidFill>
                    <a:srgbClr val="ff0000"/>
                  </a:solidFill>
                  <a:latin typeface="Calibri"/>
                  <a:ea typeface="DejaVu Sans"/>
                </a:rPr>
                <a:t>$ gcc  test.c</a:t>
              </a:r>
              <a:endParaRPr b="0" lang="en-IN" sz="2000" spc="-1" strike="noStrike">
                <a:latin typeface="Arial"/>
              </a:endParaRPr>
            </a:p>
            <a:p>
              <a:pPr algn="just"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  <a:ea typeface="DejaVu Sans"/>
                </a:rPr>
                <a:t>The resulting executable file is a.out file.</a:t>
              </a:r>
              <a:r>
                <a:rPr b="0" lang="en-IN" sz="2000" spc="-1" strike="noStrike">
                  <a:solidFill>
                    <a:srgbClr val="000000"/>
                  </a:solidFill>
                  <a:latin typeface="Calibri"/>
                  <a:ea typeface="DejaVu Sans"/>
                </a:rPr>
                <a:t> </a:t>
              </a:r>
              <a:endParaRPr b="0" lang="en-IN" sz="2000" spc="-1" strike="noStrike">
                <a:latin typeface="Arial"/>
              </a:endParaRPr>
            </a:p>
            <a:p>
              <a:pPr algn="just"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  <a:ea typeface="DejaVu Sans"/>
                </a:rPr>
                <a:t>To run this executable you must type:</a:t>
              </a:r>
              <a:endParaRPr b="0" lang="en-IN" sz="2000" spc="-1" strike="noStrike">
                <a:latin typeface="Arial"/>
              </a:endParaRPr>
            </a:p>
            <a:p>
              <a:pPr algn="just"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1" lang="en-IN" sz="2000" spc="-1" strike="noStrike">
                  <a:solidFill>
                    <a:srgbClr val="ff0000"/>
                  </a:solidFill>
                  <a:latin typeface="Calibri"/>
                  <a:ea typeface="DejaVu Sans"/>
                </a:rPr>
                <a:t> </a:t>
              </a:r>
              <a:r>
                <a:rPr b="1" lang="en-IN" sz="2000" spc="-1" strike="noStrike">
                  <a:solidFill>
                    <a:srgbClr val="ff0000"/>
                  </a:solidFill>
                  <a:latin typeface="Calibri"/>
                  <a:ea typeface="DejaVu Sans"/>
                </a:rPr>
                <a:t>$ ./a.out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20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0" y="8928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93000"/>
              </a:lnSpc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C program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2509200" y="3094920"/>
            <a:ext cx="5474160" cy="1449720"/>
          </a:xfrm>
          <a:prstGeom prst="rect">
            <a:avLst/>
          </a:prstGeom>
          <a:gradFill rotWithShape="0">
            <a:gsLst>
              <a:gs pos="0">
                <a:srgbClr val="4bd3a4"/>
              </a:gs>
              <a:gs pos="100000">
                <a:srgbClr val="00cc99"/>
              </a:gs>
            </a:gsLst>
            <a:lin ang="5400000"/>
          </a:gradFill>
          <a:ln w="9360">
            <a:solidFill>
              <a:srgbClr val="00c795"/>
            </a:solidFill>
            <a:miter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3000"/>
              </a:lnSpc>
            </a:pPr>
            <a:r>
              <a:rPr b="1" lang="en-IN" sz="4800" spc="-1" strike="noStrike">
                <a:solidFill>
                  <a:srgbClr val="ff0000"/>
                </a:solidFill>
                <a:latin typeface="Calibri"/>
                <a:ea typeface="DejaVu Sans"/>
              </a:rPr>
              <a:t>Program execution</a:t>
            </a:r>
            <a:endParaRPr b="0" lang="en-IN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Basic data type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614520" y="1000080"/>
            <a:ext cx="11067480" cy="554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078236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078236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078236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>
            <a:off x="576360" y="1646280"/>
            <a:ext cx="11014920" cy="23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2" name="Picture 4" descr=""/>
          <p:cNvPicPr/>
          <p:nvPr/>
        </p:nvPicPr>
        <p:blipFill>
          <a:blip r:embed="rId1"/>
          <a:srcRect l="9637" t="27927" r="10040" b="10116"/>
          <a:stretch/>
        </p:blipFill>
        <p:spPr>
          <a:xfrm>
            <a:off x="511920" y="1041840"/>
            <a:ext cx="9559080" cy="5528520"/>
          </a:xfrm>
          <a:prstGeom prst="rect">
            <a:avLst/>
          </a:prstGeom>
          <a:ln cap="sq" w="88920">
            <a:solidFill>
              <a:srgbClr val="000000"/>
            </a:solidFill>
            <a:miter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2"/>
          <p:cNvSpPr/>
          <p:nvPr/>
        </p:nvSpPr>
        <p:spPr>
          <a:xfrm>
            <a:off x="576360" y="1646280"/>
            <a:ext cx="11014920" cy="23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CustomShape 3"/>
          <p:cNvSpPr/>
          <p:nvPr/>
        </p:nvSpPr>
        <p:spPr>
          <a:xfrm>
            <a:off x="4320" y="54000"/>
            <a:ext cx="4026960" cy="57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Basic Data Types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76" name="CustomShape 4"/>
          <p:cNvSpPr/>
          <p:nvPr/>
        </p:nvSpPr>
        <p:spPr>
          <a:xfrm>
            <a:off x="1492920" y="1649160"/>
            <a:ext cx="8853480" cy="362772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Data types :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A data type  describes the kind of data that will fit into the name of the variable is preceded with the data type 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Syntax : data type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variblename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Ex: 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int  varName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The basic data types 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Int , 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float ,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char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 ,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double ,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void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Type int ,float, char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58680" y="750240"/>
            <a:ext cx="6588000" cy="207360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Stores numeric data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int num;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 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[Cannot  store any other type of data like "Alan" or "abc" ]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32 bits (4 bytes)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 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Integers in the range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 -65545 to 65545 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Examples: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12322, O, -232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2708640" y="2813400"/>
            <a:ext cx="5075640" cy="179028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Stores values containing decimal places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float num;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Precision of upto 6 digits 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32 bits (4 bytes) of memory 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Examples: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 23.05, 56.5, 32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5675040" y="4466520"/>
            <a:ext cx="6388920" cy="238428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Stores a single character of information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char gender ;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gender= 'M'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     </a:t>
            </a: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8 bits (1 byte) of memory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     </a:t>
            </a: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Examples: 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'a', 'm’,’$’,’%’,’1’,’5’...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     </a:t>
            </a:r>
            <a:r>
              <a:rPr b="1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Type void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Stores nothing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[Indicates the compiler that there is nothing to expect]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Derived data type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576360" y="1646280"/>
            <a:ext cx="11014920" cy="23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3" name="Picture 4" descr=""/>
          <p:cNvPicPr/>
          <p:nvPr/>
        </p:nvPicPr>
        <p:blipFill>
          <a:blip r:embed="rId1"/>
          <a:srcRect l="0" t="28963" r="0" b="5834"/>
          <a:stretch/>
        </p:blipFill>
        <p:spPr>
          <a:xfrm>
            <a:off x="1174320" y="1498320"/>
            <a:ext cx="9276480" cy="4534920"/>
          </a:xfrm>
          <a:prstGeom prst="rect">
            <a:avLst/>
          </a:prstGeom>
          <a:ln cap="sq" w="88920">
            <a:solidFill>
              <a:srgbClr val="000000"/>
            </a:solidFill>
            <a:miter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Signed , Unsigned ,l</a:t>
            </a:r>
            <a:r>
              <a:rPr b="1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ong and short </a:t>
            </a: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types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117360" y="855720"/>
            <a:ext cx="6459120" cy="187452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unsigned type specifies that a variable can take only positive values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unsigned int varNum;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varNum=23123; 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varNum is allocated 2 bytes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modifier may be used with the int and float data types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unsigned int supports range from 0 to 65535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2696760" y="2731320"/>
            <a:ext cx="7021800" cy="161964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signed type specifies that a variable can take  positive &amp; negative values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 int varNum;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varNum=-12; 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varNum is allocated 2 bytes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modifier may be used with the int and float data types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unsigned int supports range from -32,768 to +32767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7" name="CustomShape 4"/>
          <p:cNvSpPr/>
          <p:nvPr/>
        </p:nvSpPr>
        <p:spPr>
          <a:xfrm>
            <a:off x="6823800" y="4900320"/>
            <a:ext cx="4419000" cy="161964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A short int occupies 8 bits (1 byte)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allows numbers in the range </a:t>
            </a:r>
            <a:r>
              <a:rPr b="0" lang="en-IN" sz="1800" spc="-1" strike="noStrike">
                <a:solidFill>
                  <a:srgbClr val="00b0f0"/>
                </a:solidFill>
                <a:latin typeface="Calibri"/>
                <a:ea typeface="DejaVu Sans"/>
              </a:rPr>
              <a:t>-128 to 127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long int occupies 32 bits (4 bytes)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long double occupies </a:t>
            </a:r>
            <a:r>
              <a:rPr b="0" lang="en-IN" sz="1800" spc="-1" strike="noStrike">
                <a:solidFill>
                  <a:srgbClr val="00b0f0"/>
                </a:solidFill>
                <a:latin typeface="Calibri"/>
                <a:ea typeface="DejaVu Sans"/>
              </a:rPr>
              <a:t>128 bits (16 bytes)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data types &amp; range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576360" y="1646280"/>
            <a:ext cx="11014920" cy="23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0" name="Picture 4" descr=""/>
          <p:cNvPicPr/>
          <p:nvPr/>
        </p:nvPicPr>
        <p:blipFill>
          <a:blip r:embed="rId1"/>
          <a:srcRect l="5701" t="28788" r="0" b="10306"/>
          <a:stretch/>
        </p:blipFill>
        <p:spPr>
          <a:xfrm>
            <a:off x="812520" y="1344960"/>
            <a:ext cx="9811440" cy="475056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data type &amp; range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576360" y="1646280"/>
            <a:ext cx="11014920" cy="23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3" name="Picture 4" descr=""/>
          <p:cNvPicPr/>
          <p:nvPr/>
        </p:nvPicPr>
        <p:blipFill>
          <a:blip r:embed="rId1"/>
          <a:srcRect l="2554" t="29838" r="3" b="4006"/>
          <a:stretch/>
        </p:blipFill>
        <p:spPr>
          <a:xfrm>
            <a:off x="930960" y="1545480"/>
            <a:ext cx="9484560" cy="482832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2"/>
          <p:cNvSpPr/>
          <p:nvPr/>
        </p:nvSpPr>
        <p:spPr>
          <a:xfrm>
            <a:off x="576360" y="1646280"/>
            <a:ext cx="11014920" cy="23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CustomShape 3"/>
          <p:cNvSpPr/>
          <p:nvPr/>
        </p:nvSpPr>
        <p:spPr>
          <a:xfrm>
            <a:off x="4320" y="54000"/>
            <a:ext cx="4098600" cy="65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Variables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97" name="Picture 5" descr=""/>
          <p:cNvPicPr/>
          <p:nvPr/>
        </p:nvPicPr>
        <p:blipFill>
          <a:blip r:embed="rId1"/>
          <a:srcRect l="0" t="29514" r="0" b="8332"/>
          <a:stretch/>
        </p:blipFill>
        <p:spPr>
          <a:xfrm>
            <a:off x="851040" y="1369440"/>
            <a:ext cx="9732240" cy="453492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Agenda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488880" y="901080"/>
            <a:ext cx="9879480" cy="57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Home Automation</a:t>
            </a:r>
            <a:endParaRPr b="0" lang="en-IN" sz="3600" spc="-1" strike="noStrike">
              <a:latin typeface="Arial"/>
            </a:endParaRPr>
          </a:p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Goal of this Internship</a:t>
            </a:r>
            <a:endParaRPr b="0" lang="en-IN" sz="3600" spc="-1" strike="noStrike">
              <a:latin typeface="Arial"/>
            </a:endParaRPr>
          </a:p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Why C program?</a:t>
            </a:r>
            <a:endParaRPr b="0" lang="en-IN" sz="3600" spc="-1" strike="noStrike">
              <a:latin typeface="Arial"/>
            </a:endParaRPr>
          </a:p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Structure of C program</a:t>
            </a:r>
            <a:endParaRPr b="0" lang="en-IN" sz="3600" spc="-1" strike="noStrike">
              <a:latin typeface="Arial"/>
            </a:endParaRPr>
          </a:p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I/O instructions</a:t>
            </a:r>
            <a:endParaRPr b="0" lang="en-IN" sz="3600" spc="-1" strike="noStrike">
              <a:latin typeface="Arial"/>
            </a:endParaRPr>
          </a:p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Compiling and Running “Hello world “ example </a:t>
            </a:r>
            <a:endParaRPr b="0" lang="en-IN" sz="3600" spc="-1" strike="noStrike">
              <a:latin typeface="Arial"/>
            </a:endParaRPr>
          </a:p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Basic Data Types</a:t>
            </a:r>
            <a:endParaRPr b="0" lang="en-IN" sz="3600" spc="-1" strike="noStrike">
              <a:latin typeface="Arial"/>
            </a:endParaRPr>
          </a:p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Derived Data Types</a:t>
            </a:r>
            <a:endParaRPr b="0" lang="en-IN" sz="3600" spc="-1" strike="noStrike">
              <a:latin typeface="Arial"/>
            </a:endParaRPr>
          </a:p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Data Types &amp; Range</a:t>
            </a:r>
            <a:endParaRPr b="0" lang="en-IN" sz="3600" spc="-1" strike="noStrike">
              <a:latin typeface="Arial"/>
            </a:endParaRPr>
          </a:p>
          <a:p>
            <a:pPr marL="457200" indent="-45648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  <a:ea typeface="DejaVu Sans"/>
              </a:rPr>
              <a:t>Variable </a:t>
            </a:r>
            <a:endParaRPr b="0" lang="en-IN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142920" y="54000"/>
            <a:ext cx="1009260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Variables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576360" y="1646280"/>
            <a:ext cx="11014920" cy="23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0" name="Picture 4" descr=""/>
          <p:cNvPicPr/>
          <p:nvPr/>
        </p:nvPicPr>
        <p:blipFill>
          <a:blip r:embed="rId1"/>
          <a:srcRect l="2554" t="31076" r="2953" b="10116"/>
          <a:stretch/>
        </p:blipFill>
        <p:spPr>
          <a:xfrm>
            <a:off x="1119240" y="1592280"/>
            <a:ext cx="8638560" cy="403164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Sample-Declaration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576360" y="1646280"/>
            <a:ext cx="11014920" cy="23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3" name="Picture 4" descr=""/>
          <p:cNvPicPr/>
          <p:nvPr/>
        </p:nvPicPr>
        <p:blipFill>
          <a:blip r:embed="rId1"/>
          <a:srcRect l="4126" t="35084" r="13975" b="6106"/>
          <a:stretch/>
        </p:blipFill>
        <p:spPr>
          <a:xfrm>
            <a:off x="1096200" y="1464120"/>
            <a:ext cx="8927280" cy="480636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2556000" y="2707920"/>
            <a:ext cx="5896440" cy="1337040"/>
          </a:xfrm>
          <a:prstGeom prst="rect">
            <a:avLst/>
          </a:prstGeom>
          <a:gradFill rotWithShape="0">
            <a:gsLst>
              <a:gs pos="0">
                <a:srgbClr val="a3a3e3"/>
              </a:gs>
              <a:gs pos="100000">
                <a:srgbClr val="9696de"/>
              </a:gs>
            </a:gsLst>
            <a:lin ang="5400000"/>
          </a:gradFill>
          <a:ln w="9360">
            <a:solidFill>
              <a:srgbClr val="2d2dcb"/>
            </a:solidFill>
            <a:miter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3000"/>
              </a:lnSpc>
            </a:pPr>
            <a:r>
              <a:rPr b="0" lang="en-US" sz="8800" spc="-1" strike="noStrike">
                <a:solidFill>
                  <a:srgbClr val="ff0000"/>
                </a:solidFill>
                <a:latin typeface="Calibri"/>
                <a:ea typeface="DejaVu Sans"/>
              </a:rPr>
              <a:t>Thank You</a:t>
            </a:r>
            <a:endParaRPr b="0" lang="en-IN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Home Automation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5358240" y="1603080"/>
            <a:ext cx="6037560" cy="4518360"/>
          </a:xfrm>
          <a:prstGeom prst="roundRect">
            <a:avLst>
              <a:gd name="adj" fmla="val 4167"/>
            </a:avLst>
          </a:prstGeom>
          <a:blipFill rotWithShape="0">
            <a:blip r:embed="rId1"/>
            <a:stretch>
              <a:fillRect/>
            </a:stretch>
          </a:blipFill>
          <a:ln cap="sq" w="76320">
            <a:solidFill>
              <a:srgbClr val="29292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3"/>
          <p:cNvSpPr/>
          <p:nvPr/>
        </p:nvSpPr>
        <p:spPr>
          <a:xfrm>
            <a:off x="638640" y="3163680"/>
            <a:ext cx="3989520" cy="65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What are the components need  to make  Smart Home?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1545120" y="1374480"/>
            <a:ext cx="7288920" cy="434016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1.Wifi internet connection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2.Need to control my AC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3.Sensors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4.Cameras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5.Security system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6.Microcontroller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7.Customised Embedded board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8.Automatic gate lock and open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9.Through Mobile need to access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10.Microwave oven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11.Health gadgets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With one device where I can control all the system in Home.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Example:SBC ( Single Board Computer)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Home Automation</a:t>
            </a:r>
            <a:endParaRPr b="0" lang="en-IN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748080" y="1198800"/>
            <a:ext cx="10032480" cy="122364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To achieve this we need to gain knowledge about those controling devices and to interface those devices.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GB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Example:Communictions protocols like UART,SPI,I2C ,Mqtt,Webserver etc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Most importantly programming languages like C , Python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Goal of this Internship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47" name="CustomShape 3"/>
          <p:cNvSpPr/>
          <p:nvPr/>
        </p:nvSpPr>
        <p:spPr>
          <a:xfrm flipH="1">
            <a:off x="1452600" y="3027960"/>
            <a:ext cx="7392240" cy="1790280"/>
          </a:xfrm>
          <a:prstGeom prst="rect">
            <a:avLst/>
          </a:prstGeom>
          <a:gradFill rotWithShape="0">
            <a:gsLst>
              <a:gs pos="0">
                <a:srgbClr val="4bd3a4"/>
              </a:gs>
              <a:gs pos="100000">
                <a:srgbClr val="00cc99"/>
              </a:gs>
            </a:gsLst>
            <a:lin ang="5400000"/>
          </a:gradFill>
          <a:ln w="9360">
            <a:solidFill>
              <a:srgbClr val="00c795"/>
            </a:solidFill>
            <a:miter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3000"/>
              </a:lnSpc>
            </a:pPr>
            <a:r>
              <a:rPr b="0" lang="en-GB" sz="4000" spc="-1" strike="noStrike">
                <a:solidFill>
                  <a:srgbClr val="ff0000"/>
                </a:solidFill>
                <a:latin typeface="Calibri"/>
                <a:ea typeface="DejaVu Sans"/>
              </a:rPr>
              <a:t>End of this Eight week intership all must complete atleast one project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48" name="CustomShape 4"/>
          <p:cNvSpPr/>
          <p:nvPr/>
        </p:nvSpPr>
        <p:spPr>
          <a:xfrm>
            <a:off x="316440" y="5563800"/>
            <a:ext cx="7585560" cy="361800"/>
          </a:xfrm>
          <a:prstGeom prst="rect">
            <a:avLst/>
          </a:prstGeom>
          <a:solidFill>
            <a:srgbClr val="ffffff"/>
          </a:solidFill>
          <a:ln w="25560">
            <a:solidFill>
              <a:srgbClr val="c2fff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Note: In this course all above requirements are covered in eight weeks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Why C program?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950040" y="1770120"/>
            <a:ext cx="10234440" cy="405684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343080" indent="-342360" algn="just">
              <a:lnSpc>
                <a:spcPct val="93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Being a middle-level language, C reduces the gap between the low-level and high-level languages.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 marL="343080" indent="-342360" algn="just">
              <a:lnSpc>
                <a:spcPct val="93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It is used for writing 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operating systems (OS) 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as well as doing application level programming.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 marL="343080" indent="-342360" algn="just">
              <a:lnSpc>
                <a:spcPct val="93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We can do inline assembly code inside C program to access registers of the processor.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 marL="343080" indent="-342360" algn="just">
              <a:lnSpc>
                <a:spcPct val="93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Calibri"/>
              </a:rPr>
              <a:t>C is extensively used in Embedded Programming. 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Calibri"/>
              </a:rPr>
              <a:t>      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Calibri"/>
              </a:rPr>
              <a:t>[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Calibri"/>
              </a:rPr>
              <a:t>Embedded Programming is also referred to as micro-controller programming,where C program is used to control micro-controllers. Microcontrollers and embedded programming is widely used in auto-motives, Robotics, Hardware etc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Calibri"/>
              </a:rPr>
              <a:t>]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46800" y="774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93000"/>
              </a:lnSpc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Structure of C-Program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129240" y="891000"/>
            <a:ext cx="3656880" cy="264024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A C program basically consists of the following parts −</a:t>
            </a:r>
            <a:endParaRPr b="0" lang="en-IN" sz="2000" spc="-1" strike="noStrike">
              <a:latin typeface="Arial"/>
            </a:endParaRPr>
          </a:p>
          <a:p>
            <a:pPr marL="216000" indent="-21564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Preprocessor Commands</a:t>
            </a:r>
            <a:endParaRPr b="0" lang="en-IN" sz="2000" spc="-1" strike="noStrike">
              <a:latin typeface="Arial"/>
            </a:endParaRPr>
          </a:p>
          <a:p>
            <a:pPr marL="216000" indent="-21564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Functions</a:t>
            </a:r>
            <a:endParaRPr b="0" lang="en-IN" sz="2000" spc="-1" strike="noStrike">
              <a:latin typeface="Arial"/>
            </a:endParaRPr>
          </a:p>
          <a:p>
            <a:pPr marL="216000" indent="-21564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Variables</a:t>
            </a:r>
            <a:endParaRPr b="0" lang="en-IN" sz="2000" spc="-1" strike="noStrike">
              <a:latin typeface="Arial"/>
            </a:endParaRPr>
          </a:p>
          <a:p>
            <a:pPr marL="216000" indent="-21564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Statements &amp; Expressions</a:t>
            </a:r>
            <a:endParaRPr b="0" lang="en-IN" sz="2000" spc="-1" strike="noStrike">
              <a:latin typeface="Arial"/>
            </a:endParaRPr>
          </a:p>
          <a:p>
            <a:pPr marL="216000" indent="-21564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Comments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4209480" y="926280"/>
            <a:ext cx="6881400" cy="320688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#include &lt;stdio.h&gt;                          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//Preprocessor Commands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int main()                                         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// Program execution begins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{ 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       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/* my first program in C */    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//comments 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       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printf("Hello, World! \n");     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// Display the output in screen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       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return 0;                                   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//Program termintaes hetre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}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4" name="CustomShape 4"/>
          <p:cNvSpPr/>
          <p:nvPr/>
        </p:nvSpPr>
        <p:spPr>
          <a:xfrm>
            <a:off x="164160" y="3763080"/>
            <a:ext cx="4559760" cy="263916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93000"/>
              </a:lnSpc>
            </a:pPr>
            <a:r>
              <a:rPr b="1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Header file: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- It is a pre-defined program.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- It contains function (Sub programs), variables and constants etc.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Syn:</a:t>
            </a:r>
            <a:r>
              <a:rPr b="1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 </a:t>
            </a:r>
            <a:r>
              <a:rPr b="1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# include &lt;headerfile&gt;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Here, the symbol </a:t>
            </a:r>
            <a:r>
              <a:rPr b="1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'#'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 reps. pre-processor. 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The word </a:t>
            </a:r>
            <a:r>
              <a:rPr b="1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"include"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 is a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 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system code.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55" name="CustomShape 5"/>
          <p:cNvSpPr/>
          <p:nvPr/>
        </p:nvSpPr>
        <p:spPr>
          <a:xfrm>
            <a:off x="5029920" y="3763080"/>
            <a:ext cx="6060600" cy="263916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93000"/>
              </a:lnSpc>
            </a:pPr>
            <a:r>
              <a:rPr b="1" lang="en-IN" sz="1800" spc="-1" strike="noStrike">
                <a:solidFill>
                  <a:srgbClr val="ff0000"/>
                </a:solidFill>
                <a:latin typeface="Calibri"/>
                <a:ea typeface="DejaVu Sans"/>
              </a:rPr>
              <a:t>main ()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Here, the word main is followed by a pair of parentheses ().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That represents a function.</a:t>
            </a: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Each and Every C program must start its execution from this point only.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  <a:ea typeface="DejaVu Sans"/>
              </a:rPr>
              <a:t>This is defined by programmer only. so, it is user – defined function</a:t>
            </a: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0" y="54000"/>
            <a:ext cx="10235520" cy="56124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2"/>
          <p:cNvSpPr/>
          <p:nvPr/>
        </p:nvSpPr>
        <p:spPr>
          <a:xfrm>
            <a:off x="92880" y="47880"/>
            <a:ext cx="3810960" cy="56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I/O Instructions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1833840" y="2210760"/>
            <a:ext cx="7467840" cy="265716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To read data from key board (std. input device) using a statement.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That is called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"Input instruction"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To display the information on the monitor (std. output device) using a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statement. That is called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"OutputInstruction"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Syn:</a:t>
            </a:r>
            <a:r>
              <a:rPr b="1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 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scanf ( ) ;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 //This is the standard input instruction in C.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         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printf ( ) ;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//This is the standard output Instruction in C.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3486960" y="3598920"/>
            <a:ext cx="7561800" cy="239868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It is a Library function. 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it is defined in the header file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'stdio.h'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It can display any type of messages on the monitor only.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Syn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  printf("Formatting string " , List of variables);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  <a:ea typeface="DejaVu Sans"/>
              </a:rPr>
              <a:t>Ex: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DejaVu Sans"/>
              </a:rPr>
              <a:t>  printf(" Roll No = %d  Name = %s Average = %f " , no, name, per );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142920" y="98280"/>
            <a:ext cx="6372000" cy="5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  <a:ea typeface="DejaVu Sans"/>
              </a:rPr>
              <a:t>I/O Instructions – scanf printf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61" name="CustomShape 3"/>
          <p:cNvSpPr/>
          <p:nvPr/>
        </p:nvSpPr>
        <p:spPr>
          <a:xfrm>
            <a:off x="91800" y="1090080"/>
            <a:ext cx="7335000" cy="2147040"/>
          </a:xfrm>
          <a:prstGeom prst="rect">
            <a:avLst/>
          </a:prstGeom>
          <a:solidFill>
            <a:srgbClr val="ffffff"/>
          </a:solidFill>
          <a:ln w="25560">
            <a:solidFill>
              <a:srgbClr val="00cc9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It is a Library function. 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It is defined in the header file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Calibri"/>
              </a:rPr>
              <a:t>'stdio.h'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It can read any type of data from KB (Std. input device).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It is the standard input function in C language.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  <a:ea typeface="Calibri"/>
              </a:rPr>
              <a:t>Syn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Calibri"/>
              </a:rPr>
              <a:t>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 scanf (" formatting chars " , list of vars);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  <a:ea typeface="Calibri"/>
              </a:rPr>
              <a:t>Ex: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  scanf(" %d " , &amp;num );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20100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2020-07-17T15:31:28Z</dcterms:created>
  <dc:creator>arif</dc:creator>
  <dc:description/>
  <dc:language>en-IN</dc:language>
  <cp:lastModifiedBy/>
  <cp:lastPrinted>1601-01-01T00:00:00Z</cp:lastPrinted>
  <dcterms:modified xsi:type="dcterms:W3CDTF">2023-03-23T16:11:26Z</dcterms:modified>
  <cp:revision>1100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0x010100CE66F3132C0A174482192A31A1A94C0E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17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22</vt:i4>
  </property>
</Properties>
</file>